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 Medium"/>
      <p:regular r:id="rId22"/>
      <p:bold r:id="rId23"/>
      <p:italic r:id="rId24"/>
      <p:boldItalic r:id="rId25"/>
    </p:embeddedFont>
    <p:embeddedFont>
      <p:font typeface="Asap"/>
      <p:regular r:id="rId26"/>
      <p:bold r:id="rId27"/>
      <p:italic r:id="rId28"/>
      <p:boldItalic r:id="rId29"/>
    </p:embeddedFont>
    <p:embeddedFont>
      <p:font typeface="Asap Black"/>
      <p:bold r:id="rId30"/>
      <p:boldItalic r:id="rId31"/>
    </p:embeddedFont>
    <p:embeddedFont>
      <p:font typeface="Asap Medium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Medium-regular.fntdata"/><Relationship Id="rId21" Type="http://schemas.openxmlformats.org/officeDocument/2006/relationships/slide" Target="slides/slide16.xml"/><Relationship Id="rId24" Type="http://schemas.openxmlformats.org/officeDocument/2006/relationships/font" Target="fonts/RobotoMedium-italic.fntdata"/><Relationship Id="rId23" Type="http://schemas.openxmlformats.org/officeDocument/2006/relationships/font" Target="fonts/Roboto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sap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Asap-italic.fntdata"/><Relationship Id="rId27" Type="http://schemas.openxmlformats.org/officeDocument/2006/relationships/font" Target="fonts/Asap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sap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sapBlack-boldItalic.fntdata"/><Relationship Id="rId30" Type="http://schemas.openxmlformats.org/officeDocument/2006/relationships/font" Target="fonts/AsapBlack-bold.fntdata"/><Relationship Id="rId11" Type="http://schemas.openxmlformats.org/officeDocument/2006/relationships/slide" Target="slides/slide6.xml"/><Relationship Id="rId33" Type="http://schemas.openxmlformats.org/officeDocument/2006/relationships/font" Target="fonts/AsapMedium-bold.fntdata"/><Relationship Id="rId10" Type="http://schemas.openxmlformats.org/officeDocument/2006/relationships/slide" Target="slides/slide5.xml"/><Relationship Id="rId32" Type="http://schemas.openxmlformats.org/officeDocument/2006/relationships/font" Target="fonts/AsapMedium-regular.fntdata"/><Relationship Id="rId13" Type="http://schemas.openxmlformats.org/officeDocument/2006/relationships/slide" Target="slides/slide8.xml"/><Relationship Id="rId35" Type="http://schemas.openxmlformats.org/officeDocument/2006/relationships/font" Target="fonts/Asap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AsapMedium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6d0bc4d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6d0bc4d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93f750d0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293f750d0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93f750d0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293f750d0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93f750d0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93f750d0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293f750d0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293f750d0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6d3eabdd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6d3eabdd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26d3eabdd5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26d3eabdd5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105d0b3731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105d0b373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2872ab08c5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2872ab08c5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872ab08c5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872ab08c5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6d3eabdd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6d3eabdd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26d3eabdd5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26d3eabdd5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93f750d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93f750d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6d3eabdd5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26d3eabdd5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293f750d0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293f750d0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6d3eabdd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26d3eabdd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Relationship Id="rId4" Type="http://schemas.openxmlformats.org/officeDocument/2006/relationships/image" Target="../media/image16.png"/><Relationship Id="rId10" Type="http://schemas.openxmlformats.org/officeDocument/2006/relationships/image" Target="../media/image6.png"/><Relationship Id="rId9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5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5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5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5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5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5.png"/><Relationship Id="rId5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12.png"/><Relationship Id="rId7" Type="http://schemas.openxmlformats.org/officeDocument/2006/relationships/image" Target="../media/image32.pn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20625" y="-20625"/>
            <a:ext cx="9144000" cy="5143500"/>
          </a:xfrm>
          <a:prstGeom prst="rect">
            <a:avLst/>
          </a:prstGeom>
          <a:solidFill>
            <a:srgbClr val="F9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805225" y="-20625"/>
            <a:ext cx="8428800" cy="5171400"/>
          </a:xfrm>
          <a:prstGeom prst="rect">
            <a:avLst/>
          </a:prstGeom>
          <a:solidFill>
            <a:srgbClr val="15112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-20625" y="-20625"/>
            <a:ext cx="4182000" cy="4902600"/>
          </a:xfrm>
          <a:prstGeom prst="rect">
            <a:avLst/>
          </a:prstGeom>
          <a:gradFill>
            <a:gsLst>
              <a:gs pos="0">
                <a:srgbClr val="351C75"/>
              </a:gs>
              <a:gs pos="100000">
                <a:srgbClr val="120F27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343825" y="1409875"/>
            <a:ext cx="3775800" cy="20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280">
                <a:solidFill>
                  <a:schemeClr val="accent4"/>
                </a:solidFill>
                <a:latin typeface="Asap Black"/>
                <a:ea typeface="Asap Black"/>
                <a:cs typeface="Asap Black"/>
                <a:sym typeface="Asap Black"/>
              </a:rPr>
              <a:t>PREPARACIÓN DE DATOS</a:t>
            </a:r>
            <a:endParaRPr sz="3280">
              <a:solidFill>
                <a:schemeClr val="accent4"/>
              </a:solidFill>
              <a:latin typeface="Asap Black"/>
              <a:ea typeface="Asap Black"/>
              <a:cs typeface="Asap Black"/>
              <a:sym typeface="Asap Black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634900" y="695175"/>
            <a:ext cx="1559700" cy="507900"/>
          </a:xfrm>
          <a:prstGeom prst="rect">
            <a:avLst/>
          </a:prstGeom>
          <a:solidFill>
            <a:srgbClr val="000B3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lt1"/>
                </a:solidFill>
              </a:rPr>
              <a:t>Sesión 1</a:t>
            </a:r>
            <a:endParaRPr b="1" sz="2100">
              <a:solidFill>
                <a:schemeClr val="lt1"/>
              </a:solidFill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-20625" y="4821525"/>
            <a:ext cx="4182000" cy="329400"/>
          </a:xfrm>
          <a:prstGeom prst="rect">
            <a:avLst/>
          </a:prstGeom>
          <a:gradFill>
            <a:gsLst>
              <a:gs pos="0">
                <a:srgbClr val="20124D"/>
              </a:gs>
              <a:gs pos="100000">
                <a:srgbClr val="351C75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FE7B55"/>
                </a:solidFill>
              </a:rPr>
              <a:t>Instructor</a:t>
            </a:r>
            <a:r>
              <a:rPr b="1" lang="es" sz="900">
                <a:solidFill>
                  <a:schemeClr val="lt1"/>
                </a:solidFill>
              </a:rPr>
              <a:t>: </a:t>
            </a:r>
            <a:r>
              <a:rPr b="1" lang="es" sz="900">
                <a:solidFill>
                  <a:srgbClr val="B7B7B7"/>
                </a:solidFill>
              </a:rPr>
              <a:t>Luis Solis</a:t>
            </a:r>
            <a:endParaRPr b="1" sz="9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 u="sng">
                <a:solidFill>
                  <a:srgbClr val="B7B7B7"/>
                </a:solidFill>
              </a:rPr>
              <a:t>https://www.linkedin.com/in/luisfernandosolisnavarro/</a:t>
            </a:r>
            <a:endParaRPr b="1" sz="900" u="sng">
              <a:solidFill>
                <a:srgbClr val="B7B7B7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 amt="17000"/>
          </a:blip>
          <a:srcRect b="0" l="0" r="28207" t="0"/>
          <a:stretch/>
        </p:blipFill>
        <p:spPr>
          <a:xfrm>
            <a:off x="4161375" y="-20625"/>
            <a:ext cx="5072649" cy="517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40000" dist="19050">
              <a:srgbClr val="000000">
                <a:alpha val="98000"/>
              </a:srgbClr>
            </a:outerShdw>
          </a:effectLst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7425" y="2453713"/>
            <a:ext cx="937200" cy="584400"/>
          </a:xfrm>
          <a:prstGeom prst="roundRect">
            <a:avLst>
              <a:gd fmla="val 35160" name="adj"/>
            </a:avLst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0050" y="2499625"/>
            <a:ext cx="1055520" cy="4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8950" y="2992188"/>
            <a:ext cx="741450" cy="74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0038" y="1409862"/>
            <a:ext cx="962025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87415" y="1479950"/>
            <a:ext cx="1185326" cy="8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42075" y="4554350"/>
            <a:ext cx="1423473" cy="47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1325" y="382900"/>
            <a:ext cx="1132425" cy="11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4800" y="0"/>
            <a:ext cx="9224899" cy="516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" name="Google Shape;160;p22"/>
          <p:cNvSpPr txBox="1"/>
          <p:nvPr>
            <p:ph type="title"/>
          </p:nvPr>
        </p:nvSpPr>
        <p:spPr>
          <a:xfrm>
            <a:off x="0" y="0"/>
            <a:ext cx="9144000" cy="726600"/>
          </a:xfrm>
          <a:prstGeom prst="rect">
            <a:avLst/>
          </a:prstGeom>
          <a:gradFill>
            <a:gsLst>
              <a:gs pos="0">
                <a:srgbClr val="351C75"/>
              </a:gs>
              <a:gs pos="100000">
                <a:srgbClr val="120F27"/>
              </a:gs>
            </a:gsLst>
            <a:lin ang="5400700" scaled="0"/>
          </a:gra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88">
                <a:solidFill>
                  <a:schemeClr val="accent4"/>
                </a:solidFill>
                <a:latin typeface="Asap Black"/>
                <a:ea typeface="Asap Black"/>
                <a:cs typeface="Asap Black"/>
                <a:sym typeface="Asap Black"/>
              </a:rPr>
              <a:t># PRACTIQUEMOS</a:t>
            </a:r>
            <a:endParaRPr sz="3244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1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5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9200" y="4638425"/>
            <a:ext cx="1148109" cy="3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543000" y="542225"/>
            <a:ext cx="7522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Asap Black"/>
                <a:ea typeface="Asap Black"/>
                <a:cs typeface="Asap Black"/>
                <a:sym typeface="Asap Black"/>
              </a:rPr>
              <a:t>3. Transformación de la columna </a:t>
            </a:r>
            <a:r>
              <a:rPr lang="es" sz="1900">
                <a:solidFill>
                  <a:schemeClr val="accent4"/>
                </a:solidFill>
                <a:latin typeface="Asap Black"/>
                <a:ea typeface="Asap Black"/>
                <a:cs typeface="Asap Black"/>
                <a:sym typeface="Asap Black"/>
              </a:rPr>
              <a:t>Fecha </a:t>
            </a:r>
            <a:r>
              <a:rPr lang="es" sz="1900">
                <a:solidFill>
                  <a:schemeClr val="lt1"/>
                </a:solidFill>
                <a:latin typeface="Asap Black"/>
                <a:ea typeface="Asap Black"/>
                <a:cs typeface="Asap Black"/>
                <a:sym typeface="Asap Black"/>
              </a:rPr>
              <a:t>de la tabla </a:t>
            </a:r>
            <a:r>
              <a:rPr lang="es" sz="1900">
                <a:solidFill>
                  <a:srgbClr val="FE7B55"/>
                </a:solidFill>
                <a:latin typeface="Asap Black"/>
                <a:ea typeface="Asap Black"/>
                <a:cs typeface="Asap Black"/>
                <a:sym typeface="Asap Black"/>
              </a:rPr>
              <a:t>Ventas</a:t>
            </a:r>
            <a:endParaRPr b="1" sz="1900">
              <a:solidFill>
                <a:srgbClr val="FE7B55"/>
              </a:solidFill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147" y="1177647"/>
            <a:ext cx="1491575" cy="3460775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9087" y="1177650"/>
            <a:ext cx="1362931" cy="3460775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5" name="Google Shape;165;p22"/>
          <p:cNvCxnSpPr>
            <a:stCxn id="163" idx="3"/>
            <a:endCxn id="164" idx="1"/>
          </p:cNvCxnSpPr>
          <p:nvPr/>
        </p:nvCxnSpPr>
        <p:spPr>
          <a:xfrm>
            <a:off x="1656722" y="2908035"/>
            <a:ext cx="1072500" cy="0"/>
          </a:xfrm>
          <a:prstGeom prst="straightConnector1">
            <a:avLst/>
          </a:prstGeom>
          <a:noFill/>
          <a:ln cap="flat" cmpd="sng" w="76200">
            <a:solidFill>
              <a:srgbClr val="EA603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2"/>
          <p:cNvSpPr txBox="1"/>
          <p:nvPr/>
        </p:nvSpPr>
        <p:spPr>
          <a:xfrm>
            <a:off x="4747500" y="1631925"/>
            <a:ext cx="4134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FE7B55"/>
                </a:solidFill>
              </a:rPr>
              <a:t>Pasos</a:t>
            </a:r>
            <a:endParaRPr b="1" sz="2000">
              <a:solidFill>
                <a:srgbClr val="FE7B5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s">
                <a:solidFill>
                  <a:schemeClr val="lt1"/>
                </a:solidFill>
              </a:rPr>
              <a:t>Convertir la columna a </a:t>
            </a:r>
            <a:r>
              <a:rPr b="1" lang="es">
                <a:solidFill>
                  <a:schemeClr val="lt1"/>
                </a:solidFill>
              </a:rPr>
              <a:t>texto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s">
                <a:solidFill>
                  <a:schemeClr val="lt1"/>
                </a:solidFill>
              </a:rPr>
              <a:t>Reemplazar </a:t>
            </a:r>
            <a:r>
              <a:rPr lang="es">
                <a:solidFill>
                  <a:schemeClr val="lt1"/>
                </a:solidFill>
              </a:rPr>
              <a:t>la comilla simple por un valor vacío.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s">
                <a:solidFill>
                  <a:schemeClr val="lt1"/>
                </a:solidFill>
              </a:rPr>
              <a:t>Convertir la columna a formato </a:t>
            </a:r>
            <a:r>
              <a:rPr b="1" lang="es">
                <a:solidFill>
                  <a:schemeClr val="lt1"/>
                </a:solidFill>
              </a:rPr>
              <a:t>fecha</a:t>
            </a:r>
            <a:r>
              <a:rPr lang="es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s">
                <a:solidFill>
                  <a:schemeClr val="lt1"/>
                </a:solidFill>
              </a:rPr>
              <a:t>Eliminar filas</a:t>
            </a:r>
            <a:r>
              <a:rPr lang="es">
                <a:solidFill>
                  <a:schemeClr val="lt1"/>
                </a:solidFill>
              </a:rPr>
              <a:t> </a:t>
            </a:r>
            <a:r>
              <a:rPr b="1" lang="es">
                <a:solidFill>
                  <a:schemeClr val="lt1"/>
                </a:solidFill>
              </a:rPr>
              <a:t>erróneas</a:t>
            </a:r>
            <a:r>
              <a:rPr lang="es">
                <a:solidFill>
                  <a:schemeClr val="lt1"/>
                </a:solidFill>
              </a:rPr>
              <a:t>.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4800" y="0"/>
            <a:ext cx="9224899" cy="516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" name="Google Shape;172;p23"/>
          <p:cNvSpPr txBox="1"/>
          <p:nvPr>
            <p:ph type="title"/>
          </p:nvPr>
        </p:nvSpPr>
        <p:spPr>
          <a:xfrm>
            <a:off x="0" y="0"/>
            <a:ext cx="9144000" cy="726600"/>
          </a:xfrm>
          <a:prstGeom prst="rect">
            <a:avLst/>
          </a:prstGeom>
          <a:gradFill>
            <a:gsLst>
              <a:gs pos="0">
                <a:srgbClr val="351C75"/>
              </a:gs>
              <a:gs pos="100000">
                <a:srgbClr val="120F27"/>
              </a:gs>
            </a:gsLst>
            <a:lin ang="5400700" scaled="0"/>
          </a:gra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88">
                <a:solidFill>
                  <a:schemeClr val="accent4"/>
                </a:solidFill>
                <a:latin typeface="Asap Black"/>
                <a:ea typeface="Asap Black"/>
                <a:cs typeface="Asap Black"/>
                <a:sym typeface="Asap Black"/>
              </a:rPr>
              <a:t># PRACTIQUEMOS</a:t>
            </a:r>
            <a:endParaRPr sz="3244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1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5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3" name="Google Shape;17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9200" y="4638425"/>
            <a:ext cx="1148109" cy="3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543000" y="542225"/>
            <a:ext cx="6593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Asap Black"/>
                <a:ea typeface="Asap Black"/>
                <a:cs typeface="Asap Black"/>
                <a:sym typeface="Asap Black"/>
              </a:rPr>
              <a:t>3. Eliminamos las columnas sobrantes de la tabla </a:t>
            </a:r>
            <a:r>
              <a:rPr lang="es" sz="1900">
                <a:solidFill>
                  <a:srgbClr val="FE7B55"/>
                </a:solidFill>
                <a:latin typeface="Asap Black"/>
                <a:ea typeface="Asap Black"/>
                <a:cs typeface="Asap Black"/>
                <a:sym typeface="Asap Black"/>
              </a:rPr>
              <a:t>Ventas</a:t>
            </a:r>
            <a:endParaRPr b="1" sz="1900">
              <a:solidFill>
                <a:srgbClr val="FE7B55"/>
              </a:solidFill>
            </a:endParaRPr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3173" y="1143775"/>
            <a:ext cx="3295651" cy="332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/>
        </p:nvSpPr>
        <p:spPr>
          <a:xfrm>
            <a:off x="4747500" y="1631925"/>
            <a:ext cx="4134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FE7B55"/>
                </a:solidFill>
              </a:rPr>
              <a:t>Pasos</a:t>
            </a:r>
            <a:endParaRPr b="1" sz="2000">
              <a:solidFill>
                <a:srgbClr val="FE7B5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s">
                <a:solidFill>
                  <a:schemeClr val="lt1"/>
                </a:solidFill>
              </a:rPr>
              <a:t>Seleccionamos las columnas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s">
                <a:solidFill>
                  <a:schemeClr val="lt1"/>
                </a:solidFill>
              </a:rPr>
              <a:t>Clic derecho y quitar columnas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0900" y="-8450"/>
            <a:ext cx="9224899" cy="516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" name="Google Shape;182;p24"/>
          <p:cNvSpPr txBox="1"/>
          <p:nvPr>
            <p:ph type="title"/>
          </p:nvPr>
        </p:nvSpPr>
        <p:spPr>
          <a:xfrm>
            <a:off x="0" y="0"/>
            <a:ext cx="9144000" cy="726600"/>
          </a:xfrm>
          <a:prstGeom prst="rect">
            <a:avLst/>
          </a:prstGeom>
          <a:gradFill>
            <a:gsLst>
              <a:gs pos="0">
                <a:srgbClr val="351C75"/>
              </a:gs>
              <a:gs pos="100000">
                <a:srgbClr val="120F27"/>
              </a:gs>
            </a:gsLst>
            <a:lin ang="5400700" scaled="0"/>
          </a:gra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88">
                <a:solidFill>
                  <a:schemeClr val="accent4"/>
                </a:solidFill>
                <a:latin typeface="Asap Black"/>
                <a:ea typeface="Asap Black"/>
                <a:cs typeface="Asap Black"/>
                <a:sym typeface="Asap Black"/>
              </a:rPr>
              <a:t># PRACTIQUEMOS</a:t>
            </a:r>
            <a:endParaRPr sz="3244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1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5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3" name="Google Shape;18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9200" y="4638425"/>
            <a:ext cx="1148109" cy="3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/>
          <p:nvPr/>
        </p:nvSpPr>
        <p:spPr>
          <a:xfrm>
            <a:off x="112825" y="542225"/>
            <a:ext cx="8948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Asap Black"/>
                <a:ea typeface="Asap Black"/>
                <a:cs typeface="Asap Black"/>
                <a:sym typeface="Asap Black"/>
              </a:rPr>
              <a:t>3. En la tabla </a:t>
            </a:r>
            <a:r>
              <a:rPr lang="es" sz="1900">
                <a:solidFill>
                  <a:srgbClr val="FE7B55"/>
                </a:solidFill>
                <a:latin typeface="Asap Black"/>
                <a:ea typeface="Asap Black"/>
                <a:cs typeface="Asap Black"/>
                <a:sym typeface="Asap Black"/>
              </a:rPr>
              <a:t>Modelo</a:t>
            </a:r>
            <a:r>
              <a:rPr lang="es" sz="1900">
                <a:solidFill>
                  <a:schemeClr val="lt1"/>
                </a:solidFill>
                <a:latin typeface="Asap Black"/>
                <a:ea typeface="Asap Black"/>
                <a:cs typeface="Asap Black"/>
                <a:sym typeface="Asap Black"/>
              </a:rPr>
              <a:t>, eliminar el texto “</a:t>
            </a:r>
            <a:r>
              <a:rPr lang="es" sz="1900">
                <a:solidFill>
                  <a:srgbClr val="FF0000"/>
                </a:solidFill>
                <a:latin typeface="Asap Black"/>
                <a:ea typeface="Asap Black"/>
                <a:cs typeface="Asap Black"/>
                <a:sym typeface="Asap Black"/>
              </a:rPr>
              <a:t>Modelo -</a:t>
            </a:r>
            <a:r>
              <a:rPr lang="es" sz="1900">
                <a:solidFill>
                  <a:srgbClr val="FE7B55"/>
                </a:solidFill>
                <a:latin typeface="Asap Black"/>
                <a:ea typeface="Asap Black"/>
                <a:cs typeface="Asap Black"/>
                <a:sym typeface="Asap Black"/>
              </a:rPr>
              <a:t> </a:t>
            </a:r>
            <a:r>
              <a:rPr lang="es" sz="1900">
                <a:solidFill>
                  <a:schemeClr val="lt1"/>
                </a:solidFill>
                <a:latin typeface="Asap Black"/>
                <a:ea typeface="Asap Black"/>
                <a:cs typeface="Asap Black"/>
                <a:sym typeface="Asap Black"/>
              </a:rPr>
              <a:t>”de los registros en la columna </a:t>
            </a:r>
            <a:r>
              <a:rPr lang="es" sz="1900">
                <a:solidFill>
                  <a:schemeClr val="accent4"/>
                </a:solidFill>
                <a:latin typeface="Asap Black"/>
                <a:ea typeface="Asap Black"/>
                <a:cs typeface="Asap Black"/>
                <a:sym typeface="Asap Black"/>
              </a:rPr>
              <a:t>DecripciónModelo</a:t>
            </a:r>
            <a:r>
              <a:rPr lang="es" sz="1900">
                <a:solidFill>
                  <a:schemeClr val="lt1"/>
                </a:solidFill>
                <a:latin typeface="Asap Black"/>
                <a:ea typeface="Asap Black"/>
                <a:cs typeface="Asap Black"/>
                <a:sym typeface="Asap Black"/>
              </a:rPr>
              <a:t>.</a:t>
            </a:r>
            <a:endParaRPr b="1" sz="1900">
              <a:solidFill>
                <a:schemeClr val="lt1"/>
              </a:solidFill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376" y="1337750"/>
            <a:ext cx="2001750" cy="34141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9473" y="1311750"/>
            <a:ext cx="1548025" cy="3466124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7" name="Google Shape;187;p24"/>
          <p:cNvCxnSpPr>
            <a:stCxn id="185" idx="3"/>
            <a:endCxn id="186" idx="1"/>
          </p:cNvCxnSpPr>
          <p:nvPr/>
        </p:nvCxnSpPr>
        <p:spPr>
          <a:xfrm>
            <a:off x="2271126" y="3044800"/>
            <a:ext cx="928200" cy="0"/>
          </a:xfrm>
          <a:prstGeom prst="straightConnector1">
            <a:avLst/>
          </a:prstGeom>
          <a:noFill/>
          <a:ln cap="flat" cmpd="sng" w="76200">
            <a:solidFill>
              <a:srgbClr val="EA603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24"/>
          <p:cNvSpPr txBox="1"/>
          <p:nvPr/>
        </p:nvSpPr>
        <p:spPr>
          <a:xfrm>
            <a:off x="5201025" y="1631925"/>
            <a:ext cx="3860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FE7B55"/>
                </a:solidFill>
              </a:rPr>
              <a:t>Pasos</a:t>
            </a:r>
            <a:endParaRPr b="1" sz="2000">
              <a:solidFill>
                <a:srgbClr val="FE7B5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s">
                <a:solidFill>
                  <a:schemeClr val="lt1"/>
                </a:solidFill>
              </a:rPr>
              <a:t>Separar la columna por delimitador “</a:t>
            </a:r>
            <a:r>
              <a:rPr lang="es">
                <a:solidFill>
                  <a:schemeClr val="lt1"/>
                </a:solidFill>
                <a:highlight>
                  <a:srgbClr val="EA6039"/>
                </a:highlight>
              </a:rPr>
              <a:t> - </a:t>
            </a:r>
            <a:r>
              <a:rPr lang="es">
                <a:solidFill>
                  <a:schemeClr val="lt1"/>
                </a:solidFill>
              </a:rPr>
              <a:t>”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s">
                <a:solidFill>
                  <a:schemeClr val="lt1"/>
                </a:solidFill>
              </a:rPr>
              <a:t>Eliminar la columna innecesaria.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s">
                <a:solidFill>
                  <a:schemeClr val="lt1"/>
                </a:solidFill>
              </a:rPr>
              <a:t>Cambiar el nombre de la nueva columna.</a:t>
            </a:r>
            <a:r>
              <a:rPr lang="e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0900" y="-8450"/>
            <a:ext cx="9224899" cy="516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4" name="Google Shape;194;p25"/>
          <p:cNvSpPr txBox="1"/>
          <p:nvPr>
            <p:ph type="title"/>
          </p:nvPr>
        </p:nvSpPr>
        <p:spPr>
          <a:xfrm>
            <a:off x="0" y="0"/>
            <a:ext cx="9144000" cy="726600"/>
          </a:xfrm>
          <a:prstGeom prst="rect">
            <a:avLst/>
          </a:prstGeom>
          <a:gradFill>
            <a:gsLst>
              <a:gs pos="0">
                <a:srgbClr val="351C75"/>
              </a:gs>
              <a:gs pos="100000">
                <a:srgbClr val="120F27"/>
              </a:gs>
            </a:gsLst>
            <a:lin ang="5400700" scaled="0"/>
          </a:gra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88">
                <a:solidFill>
                  <a:schemeClr val="accent4"/>
                </a:solidFill>
                <a:latin typeface="Asap Black"/>
                <a:ea typeface="Asap Black"/>
                <a:cs typeface="Asap Black"/>
                <a:sym typeface="Asap Black"/>
              </a:rPr>
              <a:t># PRACTIQUEMOS</a:t>
            </a:r>
            <a:endParaRPr sz="3244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1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5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5" name="Google Shape;19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9200" y="4638425"/>
            <a:ext cx="1148109" cy="3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/>
        </p:nvSpPr>
        <p:spPr>
          <a:xfrm>
            <a:off x="112825" y="542225"/>
            <a:ext cx="8948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Asap Black"/>
                <a:ea typeface="Asap Black"/>
                <a:cs typeface="Asap Black"/>
                <a:sym typeface="Asap Black"/>
              </a:rPr>
              <a:t>3. Quitar el símbolo “</a:t>
            </a:r>
            <a:r>
              <a:rPr lang="es" sz="1900">
                <a:solidFill>
                  <a:srgbClr val="FE7B55"/>
                </a:solidFill>
                <a:latin typeface="Asap Black"/>
                <a:ea typeface="Asap Black"/>
                <a:cs typeface="Asap Black"/>
                <a:sym typeface="Asap Black"/>
              </a:rPr>
              <a:t>s/.</a:t>
            </a:r>
            <a:r>
              <a:rPr lang="es" sz="1900">
                <a:solidFill>
                  <a:schemeClr val="lt1"/>
                </a:solidFill>
                <a:latin typeface="Asap Black"/>
                <a:ea typeface="Asap Black"/>
                <a:cs typeface="Asap Black"/>
                <a:sym typeface="Asap Black"/>
              </a:rPr>
              <a:t> ” de la columna </a:t>
            </a:r>
            <a:r>
              <a:rPr lang="es" sz="1900">
                <a:solidFill>
                  <a:srgbClr val="FE7B55"/>
                </a:solidFill>
                <a:latin typeface="Asap Black"/>
                <a:ea typeface="Asap Black"/>
                <a:cs typeface="Asap Black"/>
                <a:sym typeface="Asap Black"/>
              </a:rPr>
              <a:t>Costo</a:t>
            </a:r>
            <a:endParaRPr b="1" sz="1900">
              <a:solidFill>
                <a:srgbClr val="FE7B55"/>
              </a:solidFill>
            </a:endParaRPr>
          </a:p>
        </p:txBody>
      </p:sp>
      <p:cxnSp>
        <p:nvCxnSpPr>
          <p:cNvPr id="197" name="Google Shape;197;p25"/>
          <p:cNvCxnSpPr>
            <a:stCxn id="198" idx="3"/>
            <a:endCxn id="199" idx="1"/>
          </p:cNvCxnSpPr>
          <p:nvPr/>
        </p:nvCxnSpPr>
        <p:spPr>
          <a:xfrm>
            <a:off x="1817875" y="2959487"/>
            <a:ext cx="937200" cy="17100"/>
          </a:xfrm>
          <a:prstGeom prst="straightConnector1">
            <a:avLst/>
          </a:prstGeom>
          <a:noFill/>
          <a:ln cap="flat" cmpd="sng" w="76200">
            <a:solidFill>
              <a:srgbClr val="EA603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9" name="Google Shape;19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4950" y="1074637"/>
            <a:ext cx="1691450" cy="3803875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650" y="1023263"/>
            <a:ext cx="1476225" cy="3872449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0" name="Google Shape;200;p25"/>
          <p:cNvSpPr txBox="1"/>
          <p:nvPr/>
        </p:nvSpPr>
        <p:spPr>
          <a:xfrm>
            <a:off x="4858125" y="1731475"/>
            <a:ext cx="3860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FE7B55"/>
                </a:solidFill>
              </a:rPr>
              <a:t>Pasos</a:t>
            </a:r>
            <a:endParaRPr b="1" sz="2000">
              <a:solidFill>
                <a:srgbClr val="FE7B5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s">
                <a:solidFill>
                  <a:schemeClr val="lt1"/>
                </a:solidFill>
              </a:rPr>
              <a:t>Extraer texto después del delimitador “</a:t>
            </a:r>
            <a:r>
              <a:rPr lang="es">
                <a:solidFill>
                  <a:schemeClr val="lt1"/>
                </a:solidFill>
                <a:highlight>
                  <a:srgbClr val="FE7B55"/>
                </a:highlight>
              </a:rPr>
              <a:t>s/. </a:t>
            </a:r>
            <a:r>
              <a:rPr lang="es">
                <a:solidFill>
                  <a:schemeClr val="lt1"/>
                </a:solidFill>
              </a:rPr>
              <a:t>”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s">
                <a:solidFill>
                  <a:schemeClr val="lt1"/>
                </a:solidFill>
              </a:rPr>
              <a:t>Cambiar el tipo de dato a entero flotante.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s">
                <a:solidFill>
                  <a:schemeClr val="lt1"/>
                </a:solidFill>
              </a:rPr>
              <a:t>Filtrar los valores vacíos.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4800" y="0"/>
            <a:ext cx="9224899" cy="516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6" name="Google Shape;206;p26"/>
          <p:cNvSpPr txBox="1"/>
          <p:nvPr>
            <p:ph type="title"/>
          </p:nvPr>
        </p:nvSpPr>
        <p:spPr>
          <a:xfrm>
            <a:off x="0" y="0"/>
            <a:ext cx="9144000" cy="726600"/>
          </a:xfrm>
          <a:prstGeom prst="rect">
            <a:avLst/>
          </a:prstGeom>
          <a:gradFill>
            <a:gsLst>
              <a:gs pos="0">
                <a:srgbClr val="351C75"/>
              </a:gs>
              <a:gs pos="100000">
                <a:srgbClr val="120F27"/>
              </a:gs>
            </a:gsLst>
            <a:lin ang="5400700" scaled="0"/>
          </a:gra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88">
                <a:solidFill>
                  <a:schemeClr val="accent4"/>
                </a:solidFill>
                <a:latin typeface="Asap Black"/>
                <a:ea typeface="Asap Black"/>
                <a:cs typeface="Asap Black"/>
                <a:sym typeface="Asap Black"/>
              </a:rPr>
              <a:t># PRACTIQUEMOS</a:t>
            </a:r>
            <a:endParaRPr sz="3244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1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5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7" name="Google Shape;20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9200" y="4638425"/>
            <a:ext cx="1148109" cy="3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6"/>
          <p:cNvSpPr txBox="1"/>
          <p:nvPr/>
        </p:nvSpPr>
        <p:spPr>
          <a:xfrm>
            <a:off x="619150" y="583500"/>
            <a:ext cx="638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Asap Black"/>
                <a:ea typeface="Asap Black"/>
                <a:cs typeface="Asap Black"/>
                <a:sym typeface="Asap Black"/>
              </a:rPr>
              <a:t>3. </a:t>
            </a:r>
            <a:r>
              <a:rPr lang="es" sz="1900">
                <a:solidFill>
                  <a:schemeClr val="lt1"/>
                </a:solidFill>
                <a:latin typeface="Asap Black"/>
                <a:ea typeface="Asap Black"/>
                <a:cs typeface="Asap Black"/>
                <a:sym typeface="Asap Black"/>
              </a:rPr>
              <a:t>COMBINAR Y ANEXAR TABLAS EN POWER BI</a:t>
            </a:r>
            <a:endParaRPr sz="1900">
              <a:solidFill>
                <a:schemeClr val="lt1"/>
              </a:solidFill>
              <a:latin typeface="Asap Black"/>
              <a:ea typeface="Asap Black"/>
              <a:cs typeface="Asap Black"/>
              <a:sym typeface="Asap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Asap Black"/>
              <a:ea typeface="Asap Black"/>
              <a:cs typeface="Asap Black"/>
              <a:sym typeface="Asap Black"/>
            </a:endParaRPr>
          </a:p>
        </p:txBody>
      </p:sp>
      <p:sp>
        <p:nvSpPr>
          <p:cNvPr id="209" name="Google Shape;209;p26"/>
          <p:cNvSpPr txBox="1"/>
          <p:nvPr/>
        </p:nvSpPr>
        <p:spPr>
          <a:xfrm>
            <a:off x="3973650" y="3069025"/>
            <a:ext cx="3943800" cy="8313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Los conjuntos de datos deben </a:t>
            </a:r>
            <a:r>
              <a:rPr lang="es">
                <a:solidFill>
                  <a:schemeClr val="lt1"/>
                </a:solidFill>
                <a:highlight>
                  <a:srgbClr val="EA6039"/>
                </a:highlight>
                <a:latin typeface="Asap"/>
                <a:ea typeface="Asap"/>
                <a:cs typeface="Asap"/>
                <a:sym typeface="Asap"/>
              </a:rPr>
              <a:t>anexarse</a:t>
            </a:r>
            <a:r>
              <a:rPr lang="es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 si 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queremos </a:t>
            </a:r>
            <a:r>
              <a:rPr lang="es" u="sng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agregar nuevos datos (registros) a una tabla</a:t>
            </a:r>
            <a:r>
              <a:rPr lang="es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. 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534325" y="3069025"/>
            <a:ext cx="3216300" cy="8313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Los conjuntos de datos deben </a:t>
            </a:r>
            <a:r>
              <a:rPr lang="es">
                <a:solidFill>
                  <a:schemeClr val="lt1"/>
                </a:solidFill>
                <a:highlight>
                  <a:srgbClr val="EA6039"/>
                </a:highlight>
                <a:latin typeface="Asap"/>
                <a:ea typeface="Asap"/>
                <a:cs typeface="Asap"/>
                <a:sym typeface="Asap"/>
              </a:rPr>
              <a:t>combinarse </a:t>
            </a:r>
            <a:r>
              <a:rPr lang="es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 si queremos </a:t>
            </a:r>
            <a:r>
              <a:rPr lang="es" u="sng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agregar atributos adicionales a una tabla</a:t>
            </a:r>
            <a:r>
              <a:rPr lang="es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.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3650" y="1098075"/>
            <a:ext cx="4767608" cy="19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325" y="1098075"/>
            <a:ext cx="3216251" cy="193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4325" y="4002151"/>
            <a:ext cx="6879748" cy="506125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4" name="Google Shape;214;p26"/>
          <p:cNvSpPr txBox="1"/>
          <p:nvPr/>
        </p:nvSpPr>
        <p:spPr>
          <a:xfrm>
            <a:off x="517450" y="4508275"/>
            <a:ext cx="6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En Microsoft Power BI, se pueden realizar fácilmente ambos ejercicios.</a:t>
            </a:r>
            <a:endParaRPr sz="1000"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4800" y="0"/>
            <a:ext cx="9224899" cy="516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0" name="Google Shape;220;p27"/>
          <p:cNvSpPr txBox="1"/>
          <p:nvPr>
            <p:ph type="title"/>
          </p:nvPr>
        </p:nvSpPr>
        <p:spPr>
          <a:xfrm>
            <a:off x="0" y="0"/>
            <a:ext cx="9144000" cy="726600"/>
          </a:xfrm>
          <a:prstGeom prst="rect">
            <a:avLst/>
          </a:prstGeom>
          <a:gradFill>
            <a:gsLst>
              <a:gs pos="0">
                <a:srgbClr val="351C75"/>
              </a:gs>
              <a:gs pos="100000">
                <a:srgbClr val="120F27"/>
              </a:gs>
            </a:gsLst>
            <a:lin ang="5400700" scaled="0"/>
          </a:gra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88">
                <a:solidFill>
                  <a:schemeClr val="accent4"/>
                </a:solidFill>
                <a:latin typeface="Asap Black"/>
                <a:ea typeface="Asap Black"/>
                <a:cs typeface="Asap Black"/>
                <a:sym typeface="Asap Black"/>
              </a:rPr>
              <a:t># PRACTIQUEMOS</a:t>
            </a:r>
            <a:endParaRPr sz="3244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1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5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1" name="Google Shape;22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9200" y="4638425"/>
            <a:ext cx="1148109" cy="3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7"/>
          <p:cNvSpPr txBox="1"/>
          <p:nvPr/>
        </p:nvSpPr>
        <p:spPr>
          <a:xfrm>
            <a:off x="619150" y="583500"/>
            <a:ext cx="638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Asap Black"/>
                <a:ea typeface="Asap Black"/>
                <a:cs typeface="Asap Black"/>
                <a:sym typeface="Asap Black"/>
              </a:rPr>
              <a:t>3. COMBINAR Y ANEXAR TABLAS EN POWER BI</a:t>
            </a:r>
            <a:endParaRPr sz="1900">
              <a:solidFill>
                <a:schemeClr val="lt1"/>
              </a:solidFill>
              <a:latin typeface="Asap Black"/>
              <a:ea typeface="Asap Black"/>
              <a:cs typeface="Asap Black"/>
              <a:sym typeface="Asap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Asap Black"/>
              <a:ea typeface="Asap Black"/>
              <a:cs typeface="Asap Black"/>
              <a:sym typeface="Asap Black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2449325" y="3549750"/>
            <a:ext cx="44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Anexamos las consultas en una nueva consulta. </a:t>
            </a:r>
            <a:endParaRPr/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1050" y="1092550"/>
            <a:ext cx="5010001" cy="2406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B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28"/>
          <p:cNvPicPr preferRelativeResize="0"/>
          <p:nvPr/>
        </p:nvPicPr>
        <p:blipFill rotWithShape="1">
          <a:blip r:embed="rId3">
            <a:alphaModFix amt="17000"/>
          </a:blip>
          <a:srcRect b="0" l="0" r="28212" t="0"/>
          <a:stretch/>
        </p:blipFill>
        <p:spPr>
          <a:xfrm>
            <a:off x="0" y="0"/>
            <a:ext cx="9144000" cy="520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40000" dist="19050">
              <a:srgbClr val="000000">
                <a:alpha val="98000"/>
              </a:srgbClr>
            </a:outerShdw>
          </a:effectLst>
        </p:spPr>
      </p:pic>
      <p:sp>
        <p:nvSpPr>
          <p:cNvPr id="231" name="Google Shape;231;p28"/>
          <p:cNvSpPr txBox="1"/>
          <p:nvPr/>
        </p:nvSpPr>
        <p:spPr>
          <a:xfrm>
            <a:off x="2007275" y="1653475"/>
            <a:ext cx="5259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400">
                <a:solidFill>
                  <a:schemeClr val="lt1"/>
                </a:solidFill>
              </a:rPr>
              <a:t>Muchas gracias</a:t>
            </a:r>
            <a:endParaRPr b="1" sz="4400">
              <a:solidFill>
                <a:schemeClr val="lt1"/>
              </a:solidFill>
            </a:endParaRPr>
          </a:p>
        </p:txBody>
      </p:sp>
      <p:pic>
        <p:nvPicPr>
          <p:cNvPr id="232" name="Google Shape;23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9200" y="4638425"/>
            <a:ext cx="1148109" cy="3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8"/>
          <p:cNvSpPr txBox="1"/>
          <p:nvPr/>
        </p:nvSpPr>
        <p:spPr>
          <a:xfrm>
            <a:off x="2728800" y="2677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¿preguntas?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/>
          <p:nvPr/>
        </p:nvSpPr>
        <p:spPr>
          <a:xfrm>
            <a:off x="0" y="-47250"/>
            <a:ext cx="9144000" cy="5204700"/>
          </a:xfrm>
          <a:prstGeom prst="rect">
            <a:avLst/>
          </a:prstGeom>
          <a:solidFill>
            <a:srgbClr val="000B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9200" y="4638425"/>
            <a:ext cx="1148109" cy="3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8390200" y="474785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4">
            <a:alphaModFix amt="17000"/>
          </a:blip>
          <a:srcRect b="0" l="0" r="28207" t="0"/>
          <a:stretch/>
        </p:blipFill>
        <p:spPr>
          <a:xfrm>
            <a:off x="-20625" y="-47250"/>
            <a:ext cx="9144000" cy="520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40000" dist="19050">
              <a:srgbClr val="000000">
                <a:alpha val="98000"/>
              </a:srgbClr>
            </a:outerShdw>
          </a:effectLst>
        </p:spPr>
      </p:pic>
      <p:sp>
        <p:nvSpPr>
          <p:cNvPr id="76" name="Google Shape;76;p14"/>
          <p:cNvSpPr txBox="1"/>
          <p:nvPr/>
        </p:nvSpPr>
        <p:spPr>
          <a:xfrm>
            <a:off x="1038700" y="1586725"/>
            <a:ext cx="6548700" cy="14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980">
                <a:solidFill>
                  <a:schemeClr val="accent4"/>
                </a:solidFill>
                <a:highlight>
                  <a:srgbClr val="000B32"/>
                </a:highlight>
                <a:latin typeface="Asap Black"/>
                <a:ea typeface="Asap Black"/>
                <a:cs typeface="Asap Black"/>
                <a:sym typeface="Asap Black"/>
              </a:rPr>
              <a:t>¿OBTENER DATOS DE DIFERENTES FUENTES?</a:t>
            </a:r>
            <a:endParaRPr sz="3980">
              <a:solidFill>
                <a:schemeClr val="accent4"/>
              </a:solidFill>
              <a:highlight>
                <a:srgbClr val="000B32"/>
              </a:highlight>
              <a:latin typeface="Asap Black"/>
              <a:ea typeface="Asap Black"/>
              <a:cs typeface="Asap Black"/>
              <a:sym typeface="Asap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4800" y="0"/>
            <a:ext cx="9224899" cy="516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" name="Google Shape;82;p15"/>
          <p:cNvSpPr txBox="1"/>
          <p:nvPr>
            <p:ph type="title"/>
          </p:nvPr>
        </p:nvSpPr>
        <p:spPr>
          <a:xfrm>
            <a:off x="0" y="0"/>
            <a:ext cx="9144000" cy="726600"/>
          </a:xfrm>
          <a:prstGeom prst="rect">
            <a:avLst/>
          </a:prstGeom>
          <a:gradFill>
            <a:gsLst>
              <a:gs pos="0">
                <a:srgbClr val="351C75"/>
              </a:gs>
              <a:gs pos="100000">
                <a:srgbClr val="120F27"/>
              </a:gs>
            </a:gsLst>
            <a:lin ang="5400700" scaled="0"/>
          </a:gra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88">
                <a:solidFill>
                  <a:schemeClr val="accent4"/>
                </a:solidFill>
                <a:latin typeface="Asap Black"/>
                <a:ea typeface="Asap Black"/>
                <a:cs typeface="Asap Black"/>
                <a:sym typeface="Asap Black"/>
              </a:rPr>
              <a:t># CONEXIÓN A BASE DE DATOS</a:t>
            </a:r>
            <a:endParaRPr sz="3244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1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5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9200" y="4638425"/>
            <a:ext cx="1148109" cy="3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5">
            <a:alphaModFix/>
          </a:blip>
          <a:srcRect b="0" l="9633" r="0" t="0"/>
          <a:stretch/>
        </p:blipFill>
        <p:spPr>
          <a:xfrm>
            <a:off x="82525" y="1332925"/>
            <a:ext cx="4869427" cy="2605175"/>
          </a:xfrm>
          <a:prstGeom prst="rect">
            <a:avLst/>
          </a:prstGeom>
          <a:noFill/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" name="Google Shape;85;p15"/>
          <p:cNvSpPr txBox="1"/>
          <p:nvPr/>
        </p:nvSpPr>
        <p:spPr>
          <a:xfrm>
            <a:off x="709975" y="773375"/>
            <a:ext cx="1874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sap Black"/>
              <a:buAutoNum type="arabicPeriod"/>
            </a:pPr>
            <a:r>
              <a:rPr lang="es" sz="1900">
                <a:solidFill>
                  <a:schemeClr val="lt1"/>
                </a:solidFill>
                <a:latin typeface="Asap Black"/>
                <a:ea typeface="Asap Black"/>
                <a:cs typeface="Asap Black"/>
                <a:sym typeface="Asap Black"/>
              </a:rPr>
              <a:t>Excel</a:t>
            </a:r>
            <a:endParaRPr sz="1900">
              <a:solidFill>
                <a:schemeClr val="lt1"/>
              </a:solidFill>
              <a:latin typeface="Asap Black"/>
              <a:ea typeface="Asap Black"/>
              <a:cs typeface="Asap Black"/>
              <a:sym typeface="Asap Black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0275" y="1332925"/>
            <a:ext cx="3902198" cy="2605175"/>
          </a:xfrm>
          <a:prstGeom prst="rect">
            <a:avLst/>
          </a:prstGeom>
          <a:noFill/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4800" y="0"/>
            <a:ext cx="9224899" cy="516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2" name="Google Shape;92;p16"/>
          <p:cNvSpPr txBox="1"/>
          <p:nvPr>
            <p:ph type="title"/>
          </p:nvPr>
        </p:nvSpPr>
        <p:spPr>
          <a:xfrm>
            <a:off x="0" y="0"/>
            <a:ext cx="9144000" cy="726600"/>
          </a:xfrm>
          <a:prstGeom prst="rect">
            <a:avLst/>
          </a:prstGeom>
          <a:gradFill>
            <a:gsLst>
              <a:gs pos="0">
                <a:srgbClr val="351C75"/>
              </a:gs>
              <a:gs pos="100000">
                <a:srgbClr val="120F27"/>
              </a:gs>
            </a:gsLst>
            <a:lin ang="5400700" scaled="0"/>
          </a:gra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88">
                <a:solidFill>
                  <a:schemeClr val="accent4"/>
                </a:solidFill>
                <a:latin typeface="Asap Black"/>
                <a:ea typeface="Asap Black"/>
                <a:cs typeface="Asap Black"/>
                <a:sym typeface="Asap Black"/>
              </a:rPr>
              <a:t># CONEXIÓN A BASE DE DATOS</a:t>
            </a:r>
            <a:endParaRPr sz="3244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1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5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9200" y="4638425"/>
            <a:ext cx="1148109" cy="3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709975" y="773375"/>
            <a:ext cx="2716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Asap Black"/>
                <a:ea typeface="Asap Black"/>
                <a:cs typeface="Asap Black"/>
                <a:sym typeface="Asap Black"/>
              </a:rPr>
              <a:t>3. MYSQL</a:t>
            </a:r>
            <a:endParaRPr b="1" sz="1900">
              <a:solidFill>
                <a:schemeClr val="lt1"/>
              </a:solidFill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950" y="1250375"/>
            <a:ext cx="7458100" cy="26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0" y="-47250"/>
            <a:ext cx="9144000" cy="5204700"/>
          </a:xfrm>
          <a:prstGeom prst="rect">
            <a:avLst/>
          </a:prstGeom>
          <a:solidFill>
            <a:srgbClr val="000B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9200" y="4638425"/>
            <a:ext cx="1148109" cy="3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8390200" y="474785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4">
            <a:alphaModFix amt="17000"/>
          </a:blip>
          <a:srcRect b="0" l="0" r="28207" t="0"/>
          <a:stretch/>
        </p:blipFill>
        <p:spPr>
          <a:xfrm>
            <a:off x="-20625" y="-47250"/>
            <a:ext cx="9144000" cy="520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40000" dist="19050">
              <a:srgbClr val="000000">
                <a:alpha val="98000"/>
              </a:srgbClr>
            </a:outerShdw>
          </a:effectLst>
        </p:spPr>
      </p:pic>
      <p:sp>
        <p:nvSpPr>
          <p:cNvPr id="104" name="Google Shape;104;p17"/>
          <p:cNvSpPr txBox="1"/>
          <p:nvPr/>
        </p:nvSpPr>
        <p:spPr>
          <a:xfrm>
            <a:off x="1038700" y="1586725"/>
            <a:ext cx="6548700" cy="20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980">
                <a:solidFill>
                  <a:schemeClr val="accent4"/>
                </a:solidFill>
                <a:highlight>
                  <a:srgbClr val="000B32"/>
                </a:highlight>
                <a:latin typeface="Asap Black"/>
                <a:ea typeface="Asap Black"/>
                <a:cs typeface="Asap Black"/>
                <a:sym typeface="Asap Black"/>
              </a:rPr>
              <a:t>¿TRANSFORMACIÓN DE DATOS CON POWER QUERY?</a:t>
            </a:r>
            <a:endParaRPr sz="3980">
              <a:solidFill>
                <a:schemeClr val="accent4"/>
              </a:solidFill>
              <a:highlight>
                <a:srgbClr val="000B32"/>
              </a:highlight>
              <a:latin typeface="Asap Black"/>
              <a:ea typeface="Asap Black"/>
              <a:cs typeface="Asap Black"/>
              <a:sym typeface="Asap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4800" y="0"/>
            <a:ext cx="9224899" cy="516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" name="Google Shape;110;p18"/>
          <p:cNvSpPr txBox="1"/>
          <p:nvPr>
            <p:ph type="title"/>
          </p:nvPr>
        </p:nvSpPr>
        <p:spPr>
          <a:xfrm>
            <a:off x="-80700" y="0"/>
            <a:ext cx="9225000" cy="726600"/>
          </a:xfrm>
          <a:prstGeom prst="rect">
            <a:avLst/>
          </a:prstGeom>
          <a:gradFill>
            <a:gsLst>
              <a:gs pos="0">
                <a:srgbClr val="351C75"/>
              </a:gs>
              <a:gs pos="100000">
                <a:srgbClr val="120F27"/>
              </a:gs>
            </a:gsLst>
            <a:lin ang="5400700" scaled="0"/>
          </a:gra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88">
                <a:solidFill>
                  <a:schemeClr val="accent4"/>
                </a:solidFill>
                <a:latin typeface="Asap Black"/>
                <a:ea typeface="Asap Black"/>
                <a:cs typeface="Asap Black"/>
                <a:sym typeface="Asap Black"/>
              </a:rPr>
              <a:t># COMPONENTES DE POWER BI</a:t>
            </a:r>
            <a:endParaRPr sz="3244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1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5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9200" y="4638425"/>
            <a:ext cx="1148109" cy="3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7075" y="2369475"/>
            <a:ext cx="726600" cy="7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/>
          <p:nvPr/>
        </p:nvSpPr>
        <p:spPr>
          <a:xfrm>
            <a:off x="3198925" y="1574750"/>
            <a:ext cx="3583800" cy="2439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3150" y="3316575"/>
            <a:ext cx="726600" cy="7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5650" y="2440875"/>
            <a:ext cx="583800" cy="5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16375" y="2431404"/>
            <a:ext cx="1148100" cy="60274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" name="Google Shape;117;p18"/>
          <p:cNvSpPr txBox="1"/>
          <p:nvPr/>
        </p:nvSpPr>
        <p:spPr>
          <a:xfrm>
            <a:off x="1685050" y="1767813"/>
            <a:ext cx="140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E7B55"/>
                </a:solidFill>
                <a:latin typeface="Asap Medium"/>
                <a:ea typeface="Asap Medium"/>
                <a:cs typeface="Asap Medium"/>
                <a:sym typeface="Asap Medium"/>
              </a:rPr>
              <a:t>Fuente </a:t>
            </a:r>
            <a:endParaRPr sz="1000">
              <a:solidFill>
                <a:srgbClr val="FE7B55"/>
              </a:solidFill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E7B55"/>
                </a:solidFill>
                <a:latin typeface="Asap Medium"/>
                <a:ea typeface="Asap Medium"/>
                <a:cs typeface="Asap Medium"/>
                <a:sym typeface="Asap Medium"/>
              </a:rPr>
              <a:t>de </a:t>
            </a:r>
            <a:endParaRPr sz="1000">
              <a:solidFill>
                <a:srgbClr val="FE7B55"/>
              </a:solidFill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E7B55"/>
                </a:solidFill>
                <a:latin typeface="Asap Medium"/>
                <a:ea typeface="Asap Medium"/>
                <a:cs typeface="Asap Medium"/>
                <a:sym typeface="Asap Medium"/>
              </a:rPr>
              <a:t>datos</a:t>
            </a:r>
            <a:endParaRPr sz="1000">
              <a:solidFill>
                <a:srgbClr val="FE7B55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3364850" y="1767813"/>
            <a:ext cx="140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E7B55"/>
                </a:solidFill>
                <a:latin typeface="Asap Medium"/>
                <a:ea typeface="Asap Medium"/>
                <a:cs typeface="Asap Medium"/>
                <a:sym typeface="Asap Medium"/>
              </a:rPr>
              <a:t>Power </a:t>
            </a:r>
            <a:endParaRPr sz="1000">
              <a:solidFill>
                <a:srgbClr val="FE7B55"/>
              </a:solidFill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E7B55"/>
                </a:solidFill>
                <a:latin typeface="Asap Medium"/>
                <a:ea typeface="Asap Medium"/>
                <a:cs typeface="Asap Medium"/>
                <a:sym typeface="Asap Medium"/>
              </a:rPr>
              <a:t>Query</a:t>
            </a:r>
            <a:endParaRPr sz="1000">
              <a:solidFill>
                <a:srgbClr val="FE7B55"/>
              </a:solidFill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E7B55"/>
                </a:solidFill>
                <a:latin typeface="Asap Medium"/>
                <a:ea typeface="Asap Medium"/>
                <a:cs typeface="Asap Medium"/>
                <a:sym typeface="Asap Medium"/>
              </a:rPr>
              <a:t> Editor</a:t>
            </a:r>
            <a:endParaRPr sz="1000">
              <a:solidFill>
                <a:srgbClr val="FE7B55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5234550" y="1767813"/>
            <a:ext cx="140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E7B55"/>
                </a:solidFill>
                <a:latin typeface="Asap Medium"/>
                <a:ea typeface="Asap Medium"/>
                <a:cs typeface="Asap Medium"/>
                <a:sym typeface="Asap Medium"/>
              </a:rPr>
              <a:t>Memoria</a:t>
            </a:r>
            <a:endParaRPr sz="1000">
              <a:solidFill>
                <a:srgbClr val="FE7B55"/>
              </a:solidFill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E7B55"/>
                </a:solidFill>
                <a:latin typeface="Asap Medium"/>
                <a:ea typeface="Asap Medium"/>
                <a:cs typeface="Asap Medium"/>
                <a:sym typeface="Asap Medium"/>
              </a:rPr>
              <a:t> Interna</a:t>
            </a:r>
            <a:endParaRPr sz="1000">
              <a:solidFill>
                <a:srgbClr val="FE7B55"/>
              </a:solidFill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E7B55"/>
                </a:solidFill>
                <a:latin typeface="Asap Medium"/>
                <a:ea typeface="Asap Medium"/>
                <a:cs typeface="Asap Medium"/>
                <a:sym typeface="Asap Medium"/>
              </a:rPr>
              <a:t>Power BI</a:t>
            </a:r>
            <a:endParaRPr sz="1000">
              <a:solidFill>
                <a:srgbClr val="FE7B55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>
            <a:off x="2271250" y="3212175"/>
            <a:ext cx="37719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18"/>
          <p:cNvSpPr txBox="1"/>
          <p:nvPr/>
        </p:nvSpPr>
        <p:spPr>
          <a:xfrm>
            <a:off x="3824925" y="3212175"/>
            <a:ext cx="53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4"/>
                </a:solidFill>
              </a:rPr>
              <a:t>ETL</a:t>
            </a:r>
            <a:endParaRPr b="1">
              <a:solidFill>
                <a:schemeClr val="accent4"/>
              </a:solidFill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1008800" y="789775"/>
            <a:ext cx="781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2"/>
                </a:solidFill>
              </a:rPr>
              <a:t>Power Query nos sirve para hacer un proceso </a:t>
            </a:r>
            <a:r>
              <a:rPr b="1" lang="es" sz="1600">
                <a:solidFill>
                  <a:schemeClr val="accent4"/>
                </a:solidFill>
              </a:rPr>
              <a:t>ETL </a:t>
            </a:r>
            <a:r>
              <a:rPr lang="es" sz="1600">
                <a:solidFill>
                  <a:schemeClr val="lt2"/>
                </a:solidFill>
              </a:rPr>
              <a:t>para nuestro conjunto de datos</a:t>
            </a:r>
            <a:endParaRPr sz="1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4800" y="0"/>
            <a:ext cx="9224899" cy="516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" name="Google Shape;128;p19"/>
          <p:cNvSpPr txBox="1"/>
          <p:nvPr>
            <p:ph type="title"/>
          </p:nvPr>
        </p:nvSpPr>
        <p:spPr>
          <a:xfrm>
            <a:off x="0" y="0"/>
            <a:ext cx="9144000" cy="726600"/>
          </a:xfrm>
          <a:prstGeom prst="rect">
            <a:avLst/>
          </a:prstGeom>
          <a:gradFill>
            <a:gsLst>
              <a:gs pos="0">
                <a:srgbClr val="351C75"/>
              </a:gs>
              <a:gs pos="100000">
                <a:srgbClr val="120F27"/>
              </a:gs>
            </a:gsLst>
            <a:lin ang="5400700" scaled="0"/>
          </a:gra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88">
                <a:solidFill>
                  <a:schemeClr val="accent4"/>
                </a:solidFill>
                <a:latin typeface="Asap Black"/>
                <a:ea typeface="Asap Black"/>
                <a:cs typeface="Asap Black"/>
                <a:sym typeface="Asap Black"/>
              </a:rPr>
              <a:t># </a:t>
            </a:r>
            <a:r>
              <a:rPr lang="es" sz="3688">
                <a:solidFill>
                  <a:schemeClr val="accent4"/>
                </a:solidFill>
                <a:latin typeface="Asap Black"/>
                <a:ea typeface="Asap Black"/>
                <a:cs typeface="Asap Black"/>
                <a:sym typeface="Asap Black"/>
              </a:rPr>
              <a:t>TRANSFORMACIÓN</a:t>
            </a:r>
            <a:r>
              <a:rPr lang="es" sz="3688">
                <a:solidFill>
                  <a:schemeClr val="accent4"/>
                </a:solidFill>
                <a:latin typeface="Asap Black"/>
                <a:ea typeface="Asap Black"/>
                <a:cs typeface="Asap Black"/>
                <a:sym typeface="Asap Black"/>
              </a:rPr>
              <a:t> DE DATOS</a:t>
            </a:r>
            <a:endParaRPr sz="3244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1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5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9200" y="4638425"/>
            <a:ext cx="1148109" cy="3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173350" y="600000"/>
            <a:ext cx="4920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Asap Black"/>
                <a:ea typeface="Asap Black"/>
                <a:cs typeface="Asap Black"/>
                <a:sym typeface="Asap Black"/>
              </a:rPr>
              <a:t>3. </a:t>
            </a:r>
            <a:r>
              <a:rPr lang="es" sz="1900">
                <a:solidFill>
                  <a:schemeClr val="lt1"/>
                </a:solidFill>
                <a:latin typeface="Asap Black"/>
                <a:ea typeface="Asap Black"/>
                <a:cs typeface="Asap Black"/>
                <a:sym typeface="Asap Black"/>
              </a:rPr>
              <a:t>Interfaz</a:t>
            </a:r>
            <a:r>
              <a:rPr lang="es" sz="1900">
                <a:solidFill>
                  <a:schemeClr val="lt1"/>
                </a:solidFill>
                <a:latin typeface="Asap Black"/>
                <a:ea typeface="Asap Black"/>
                <a:cs typeface="Asap Black"/>
                <a:sym typeface="Asap Black"/>
              </a:rPr>
              <a:t> de Power Query Editor</a:t>
            </a:r>
            <a:endParaRPr b="1" sz="1900">
              <a:solidFill>
                <a:schemeClr val="lt1"/>
              </a:solidFill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512" y="1141813"/>
            <a:ext cx="5941474" cy="3081400"/>
          </a:xfrm>
          <a:prstGeom prst="rect">
            <a:avLst/>
          </a:prstGeom>
          <a:noFill/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" name="Google Shape;132;p19"/>
          <p:cNvSpPr txBox="1"/>
          <p:nvPr/>
        </p:nvSpPr>
        <p:spPr>
          <a:xfrm>
            <a:off x="6121188" y="1382938"/>
            <a:ext cx="29343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sap Medium"/>
              <a:buChar char="●"/>
            </a:pPr>
            <a:r>
              <a:rPr lang="es" sz="1000">
                <a:solidFill>
                  <a:schemeClr val="lt2"/>
                </a:solidFill>
                <a:latin typeface="Asap Medium"/>
                <a:ea typeface="Asap Medium"/>
                <a:cs typeface="Asap Medium"/>
                <a:sym typeface="Asap Medium"/>
              </a:rPr>
              <a:t>En el “</a:t>
            </a:r>
            <a:r>
              <a:rPr lang="es" sz="1000">
                <a:solidFill>
                  <a:srgbClr val="FE7B55"/>
                </a:solidFill>
                <a:latin typeface="Asap Medium"/>
                <a:ea typeface="Asap Medium"/>
                <a:cs typeface="Asap Medium"/>
                <a:sym typeface="Asap Medium"/>
              </a:rPr>
              <a:t>menú superior</a:t>
            </a:r>
            <a:r>
              <a:rPr lang="es" sz="1000">
                <a:solidFill>
                  <a:schemeClr val="lt2"/>
                </a:solidFill>
                <a:latin typeface="Asap Medium"/>
                <a:ea typeface="Asap Medium"/>
                <a:cs typeface="Asap Medium"/>
                <a:sym typeface="Asap Medium"/>
              </a:rPr>
              <a:t>”, se disponen botones activos para interactuar con los datos.</a:t>
            </a:r>
            <a:endParaRPr sz="1000">
              <a:solidFill>
                <a:schemeClr val="lt2"/>
              </a:solidFill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  <a:latin typeface="Asap Medium"/>
              <a:ea typeface="Asap Medium"/>
              <a:cs typeface="Asap Medium"/>
              <a:sym typeface="Asap Medium"/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sap Medium"/>
              <a:buChar char="●"/>
            </a:pPr>
            <a:r>
              <a:rPr lang="es" sz="1000">
                <a:solidFill>
                  <a:schemeClr val="lt2"/>
                </a:solidFill>
                <a:latin typeface="Asap Medium"/>
                <a:ea typeface="Asap Medium"/>
                <a:cs typeface="Asap Medium"/>
                <a:sym typeface="Asap Medium"/>
              </a:rPr>
              <a:t>En el “</a:t>
            </a:r>
            <a:r>
              <a:rPr lang="es" sz="1000">
                <a:solidFill>
                  <a:srgbClr val="FE7B55"/>
                </a:solidFill>
                <a:latin typeface="Asap Medium"/>
                <a:ea typeface="Asap Medium"/>
                <a:cs typeface="Asap Medium"/>
                <a:sym typeface="Asap Medium"/>
              </a:rPr>
              <a:t>panel izquierdo</a:t>
            </a:r>
            <a:r>
              <a:rPr lang="es" sz="1000">
                <a:solidFill>
                  <a:schemeClr val="lt2"/>
                </a:solidFill>
                <a:latin typeface="Asap Medium"/>
                <a:ea typeface="Asap Medium"/>
                <a:cs typeface="Asap Medium"/>
                <a:sym typeface="Asap Medium"/>
              </a:rPr>
              <a:t>”, las consultas se enumeran y están disponibles para su selección, visualización y configuración.</a:t>
            </a:r>
            <a:endParaRPr sz="1000">
              <a:solidFill>
                <a:schemeClr val="lt2"/>
              </a:solidFill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  <a:latin typeface="Asap Medium"/>
              <a:ea typeface="Asap Medium"/>
              <a:cs typeface="Asap Medium"/>
              <a:sym typeface="Asap Medium"/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sap Medium"/>
              <a:buChar char="●"/>
            </a:pPr>
            <a:r>
              <a:rPr lang="es" sz="1000">
                <a:solidFill>
                  <a:schemeClr val="lt2"/>
                </a:solidFill>
                <a:latin typeface="Asap Medium"/>
                <a:ea typeface="Asap Medium"/>
                <a:cs typeface="Asap Medium"/>
                <a:sym typeface="Asap Medium"/>
              </a:rPr>
              <a:t>En el “</a:t>
            </a:r>
            <a:r>
              <a:rPr lang="es" sz="1000">
                <a:solidFill>
                  <a:srgbClr val="FE7B55"/>
                </a:solidFill>
                <a:latin typeface="Asap Medium"/>
                <a:ea typeface="Asap Medium"/>
                <a:cs typeface="Asap Medium"/>
                <a:sym typeface="Asap Medium"/>
              </a:rPr>
              <a:t>panel central”</a:t>
            </a:r>
            <a:r>
              <a:rPr lang="es" sz="1000">
                <a:solidFill>
                  <a:schemeClr val="lt2"/>
                </a:solidFill>
                <a:latin typeface="Asap Medium"/>
                <a:ea typeface="Asap Medium"/>
                <a:cs typeface="Asap Medium"/>
                <a:sym typeface="Asap Medium"/>
              </a:rPr>
              <a:t>, los datos de la consulta seleccionada se muestran y están disponibles para dar forma.</a:t>
            </a:r>
            <a:endParaRPr sz="1000">
              <a:solidFill>
                <a:schemeClr val="lt2"/>
              </a:solidFill>
              <a:latin typeface="Asap Medium"/>
              <a:ea typeface="Asap Medium"/>
              <a:cs typeface="Asap Medium"/>
              <a:sym typeface="Asap Mediu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  <a:latin typeface="Asap Medium"/>
              <a:ea typeface="Asap Medium"/>
              <a:cs typeface="Asap Medium"/>
              <a:sym typeface="Asap Medium"/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sap Medium"/>
              <a:buChar char="●"/>
            </a:pPr>
            <a:r>
              <a:rPr lang="es" sz="1000">
                <a:solidFill>
                  <a:schemeClr val="lt2"/>
                </a:solidFill>
                <a:latin typeface="Asap Medium"/>
                <a:ea typeface="Asap Medium"/>
                <a:cs typeface="Asap Medium"/>
                <a:sym typeface="Asap Medium"/>
              </a:rPr>
              <a:t>Aparece la ventana “</a:t>
            </a:r>
            <a:r>
              <a:rPr lang="es" sz="1000">
                <a:solidFill>
                  <a:srgbClr val="FE7B55"/>
                </a:solidFill>
                <a:latin typeface="Asap Medium"/>
                <a:ea typeface="Asap Medium"/>
                <a:cs typeface="Asap Medium"/>
                <a:sym typeface="Asap Medium"/>
              </a:rPr>
              <a:t>Configuración de la consulta</a:t>
            </a:r>
            <a:r>
              <a:rPr lang="es" sz="1000">
                <a:solidFill>
                  <a:schemeClr val="lt2"/>
                </a:solidFill>
                <a:latin typeface="Asap Medium"/>
                <a:ea typeface="Asap Medium"/>
                <a:cs typeface="Asap Medium"/>
                <a:sym typeface="Asap Medium"/>
              </a:rPr>
              <a:t>”, que enumera las propiedades de la consulta y los pasos aplicados.</a:t>
            </a:r>
            <a:endParaRPr sz="1000">
              <a:solidFill>
                <a:schemeClr val="lt2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4800" y="0"/>
            <a:ext cx="9224899" cy="516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8" name="Google Shape;138;p20"/>
          <p:cNvSpPr txBox="1"/>
          <p:nvPr>
            <p:ph type="title"/>
          </p:nvPr>
        </p:nvSpPr>
        <p:spPr>
          <a:xfrm>
            <a:off x="0" y="0"/>
            <a:ext cx="9144000" cy="726600"/>
          </a:xfrm>
          <a:prstGeom prst="rect">
            <a:avLst/>
          </a:prstGeom>
          <a:gradFill>
            <a:gsLst>
              <a:gs pos="0">
                <a:srgbClr val="351C75"/>
              </a:gs>
              <a:gs pos="100000">
                <a:srgbClr val="120F27"/>
              </a:gs>
            </a:gsLst>
            <a:lin ang="5400700" scaled="0"/>
          </a:gra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88">
                <a:solidFill>
                  <a:schemeClr val="accent4"/>
                </a:solidFill>
                <a:latin typeface="Asap Black"/>
                <a:ea typeface="Asap Black"/>
                <a:cs typeface="Asap Black"/>
                <a:sym typeface="Asap Black"/>
              </a:rPr>
              <a:t># PRACTIQUEMOS</a:t>
            </a:r>
            <a:endParaRPr sz="3244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1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5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9200" y="4638425"/>
            <a:ext cx="1148109" cy="3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543000" y="542225"/>
            <a:ext cx="4029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Asap Black"/>
                <a:ea typeface="Asap Black"/>
                <a:cs typeface="Asap Black"/>
                <a:sym typeface="Asap Black"/>
              </a:rPr>
              <a:t>3. PROMOVER ENCABEZADOS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591150" y="960800"/>
            <a:ext cx="7961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  <a:latin typeface="Asap"/>
                <a:ea typeface="Asap"/>
                <a:cs typeface="Asap"/>
                <a:sym typeface="Asap"/>
              </a:rPr>
              <a:t>Power Query a menudo detecta automáticamente los encabezados de columna y los promueve si es necesario. Sin embargo, también puede promover una primera fila a los encabezados de columna o disminuir los encabezados de columna a la primera fila cuando sea necesario.</a:t>
            </a:r>
            <a:endParaRPr>
              <a:solidFill>
                <a:schemeClr val="lt2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5875" y="2023322"/>
            <a:ext cx="7103552" cy="13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4800" y="0"/>
            <a:ext cx="9224899" cy="516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" name="Google Shape;148;p21"/>
          <p:cNvSpPr txBox="1"/>
          <p:nvPr>
            <p:ph type="title"/>
          </p:nvPr>
        </p:nvSpPr>
        <p:spPr>
          <a:xfrm>
            <a:off x="0" y="0"/>
            <a:ext cx="9144000" cy="726600"/>
          </a:xfrm>
          <a:prstGeom prst="rect">
            <a:avLst/>
          </a:prstGeom>
          <a:gradFill>
            <a:gsLst>
              <a:gs pos="0">
                <a:srgbClr val="351C75"/>
              </a:gs>
              <a:gs pos="100000">
                <a:srgbClr val="120F27"/>
              </a:gs>
            </a:gsLst>
            <a:lin ang="5400700" scaled="0"/>
          </a:gra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88">
                <a:solidFill>
                  <a:schemeClr val="accent4"/>
                </a:solidFill>
                <a:latin typeface="Asap Black"/>
                <a:ea typeface="Asap Black"/>
                <a:cs typeface="Asap Black"/>
                <a:sym typeface="Asap Black"/>
              </a:rPr>
              <a:t># PRACTIQUEMOS</a:t>
            </a:r>
            <a:endParaRPr sz="3244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1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5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9200" y="4638425"/>
            <a:ext cx="1148109" cy="3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543000" y="542225"/>
            <a:ext cx="7799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Asap Black"/>
                <a:ea typeface="Asap Black"/>
                <a:cs typeface="Asap Black"/>
                <a:sym typeface="Asap Black"/>
              </a:rPr>
              <a:t>3. Transformación de la columna </a:t>
            </a:r>
            <a:r>
              <a:rPr lang="es" sz="1900">
                <a:solidFill>
                  <a:schemeClr val="accent4"/>
                </a:solidFill>
                <a:latin typeface="Asap Black"/>
                <a:ea typeface="Asap Black"/>
                <a:cs typeface="Asap Black"/>
                <a:sym typeface="Asap Black"/>
              </a:rPr>
              <a:t>Factura </a:t>
            </a:r>
            <a:r>
              <a:rPr lang="es" sz="1900">
                <a:solidFill>
                  <a:schemeClr val="lt1"/>
                </a:solidFill>
                <a:latin typeface="Asap Black"/>
                <a:ea typeface="Asap Black"/>
                <a:cs typeface="Asap Black"/>
                <a:sym typeface="Asap Black"/>
              </a:rPr>
              <a:t>de la tabla </a:t>
            </a:r>
            <a:r>
              <a:rPr lang="es" sz="1900">
                <a:solidFill>
                  <a:srgbClr val="FE7B55"/>
                </a:solidFill>
                <a:latin typeface="Asap Black"/>
                <a:ea typeface="Asap Black"/>
                <a:cs typeface="Asap Black"/>
                <a:sym typeface="Asap Black"/>
              </a:rPr>
              <a:t>Ventas</a:t>
            </a:r>
            <a:endParaRPr b="1" sz="1900">
              <a:solidFill>
                <a:srgbClr val="FE7B55"/>
              </a:solidFill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2925" y="1019225"/>
            <a:ext cx="1537625" cy="3737449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650" y="1072181"/>
            <a:ext cx="1193627" cy="3631537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53" name="Google Shape;153;p21"/>
          <p:cNvCxnSpPr>
            <a:stCxn id="152" idx="3"/>
            <a:endCxn id="151" idx="1"/>
          </p:cNvCxnSpPr>
          <p:nvPr/>
        </p:nvCxnSpPr>
        <p:spPr>
          <a:xfrm>
            <a:off x="1330277" y="2887950"/>
            <a:ext cx="1142700" cy="0"/>
          </a:xfrm>
          <a:prstGeom prst="straightConnector1">
            <a:avLst/>
          </a:prstGeom>
          <a:noFill/>
          <a:ln cap="flat" cmpd="sng" w="76200">
            <a:solidFill>
              <a:srgbClr val="EA603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" name="Google Shape;154;p21"/>
          <p:cNvSpPr txBox="1"/>
          <p:nvPr/>
        </p:nvSpPr>
        <p:spPr>
          <a:xfrm>
            <a:off x="4847050" y="2002200"/>
            <a:ext cx="41346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FE7B55"/>
                </a:solidFill>
              </a:rPr>
              <a:t>Pasos</a:t>
            </a:r>
            <a:endParaRPr b="1" sz="2000">
              <a:solidFill>
                <a:srgbClr val="FE7B5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s">
                <a:solidFill>
                  <a:schemeClr val="lt1"/>
                </a:solidFill>
              </a:rPr>
              <a:t>Convertir la columna a texto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s">
                <a:solidFill>
                  <a:schemeClr val="lt1"/>
                </a:solidFill>
              </a:rPr>
              <a:t>Reemplazar la comilla simple por un valor vacío. 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